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D75ECD8-5866-4134-908A-3836E6049D9F}">
  <a:tblStyle styleId="{5D75ECD8-5866-4134-908A-3836E6049D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Roboto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obot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kaggle.com/c/inclusive-images-challenge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 Kaggle reference link: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https://www.kaggle.com/c/inclusive-images-challenge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89feb531a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89feb531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8909f89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8909f89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slide will not show when presenting, but it’s for notes purposes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6321e8ce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6321e8ce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6321e8ce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6321e8ce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6350854a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6350854a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 for greyscale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1: easier and faster to process</a:t>
            </a:r>
            <a:br>
              <a:rPr lang="en"/>
            </a:br>
            <a:r>
              <a:rPr lang="en"/>
              <a:t>	2: reduces number of hues we need to worry about, instead reducing to just the tones.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 for edges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By getting rid of tonality completely, we focus only on the shapes of objects:</a:t>
            </a:r>
            <a:br>
              <a:rPr lang="en"/>
            </a:br>
            <a:r>
              <a:rPr lang="en"/>
              <a:t>	We don’t need to worry about the skin tone of a person, or the coloration of an object, we only care about the object’s outline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6350854ab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6350854ab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-max pooling works by sliding a 2x2 pooling filter across the previous layer and taking the max of the 4 values in the 2x2 filter.</a:t>
            </a:r>
            <a:br>
              <a:rPr lang="en"/>
            </a:br>
            <a:br>
              <a:rPr lang="en"/>
            </a:br>
            <a:r>
              <a:rPr lang="en"/>
              <a:t>-For our training, we did 10 batches of 10,000 bootstrapped images.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-why did we choose such a small number of layers for our cnn?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6350854a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6350854a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-&gt; Keeping all of the info together was a pain: difficult to keep images with image ids with bounding boxes </a:t>
            </a:r>
            <a:br>
              <a:rPr lang="en"/>
            </a:br>
            <a:br>
              <a:rPr lang="en"/>
            </a:br>
            <a:r>
              <a:rPr lang="en"/>
              <a:t>-&gt; TIME:	downloading all images took 20 hours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Cropping took 6.5 hours per set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Training took an upwards of 20 hours for 36000 miniset (due to error in code, rerunning training twice)</a:t>
            </a:r>
            <a:br>
              <a:rPr lang="en"/>
            </a:br>
            <a:r>
              <a:rPr lang="en"/>
              <a:t>		Training took 4 hours for 3600 images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Testing was a pain-&gt; would fail after an hour and need to be edited and rerun.</a:t>
            </a:r>
            <a:br>
              <a:rPr lang="en"/>
            </a:br>
            <a:r>
              <a:rPr lang="en"/>
              <a:t>		Deployment ticked off minutes of time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"/>
              <a:t>-&gt; We would not directly read/write to our bucket w/o deploying to an engine. Lead to </a:t>
            </a:r>
            <a:r>
              <a:rPr lang="en"/>
              <a:t>inefficiencies</a:t>
            </a:r>
            <a:r>
              <a:rPr lang="en"/>
              <a:t> </a:t>
            </a:r>
            <a:br>
              <a:rPr lang="en"/>
            </a:br>
            <a:r>
              <a:rPr lang="en"/>
              <a:t>		Blob testing, download images to run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Deployment testing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"/>
              <a:t>-&gt; Default storage limits for ML engine resources:</a:t>
            </a:r>
            <a:br>
              <a:rPr lang="en"/>
            </a:br>
            <a:r>
              <a:rPr lang="en"/>
              <a:t>	Had multiple jobs running for upwards of 8 hours crash because:</a:t>
            </a:r>
            <a:br>
              <a:rPr lang="en"/>
            </a:br>
            <a:r>
              <a:rPr lang="en"/>
              <a:t>		We ran out of “ml units” for that particular region, and had to restart the job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We ran out of space on the engine, crashing all running jobs at the time.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Set us back at least a day and a half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Meant we physically couldn’t run the batch of ALL images w/o rewriting code.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6321e8ce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6321e8ce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21212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Accuracy by Method</a:t>
            </a:r>
            <a:br>
              <a:rPr lang="en" sz="1050">
                <a:solidFill>
                  <a:srgbClr val="21212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50">
                <a:solidFill>
                  <a:srgbClr val="21212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Train/Test Split</a:t>
            </a:r>
            <a:br>
              <a:rPr lang="en" sz="1050">
                <a:solidFill>
                  <a:srgbClr val="21212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50">
                <a:solidFill>
                  <a:srgbClr val="21212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Full Image</a:t>
            </a:r>
            <a:br>
              <a:rPr lang="en" sz="1050">
                <a:solidFill>
                  <a:srgbClr val="21212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50">
                <a:solidFill>
                  <a:srgbClr val="21212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0.7228127555192151</a:t>
            </a:r>
            <a:br>
              <a:rPr lang="en" sz="1050">
                <a:solidFill>
                  <a:srgbClr val="21212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50">
                <a:solidFill>
                  <a:srgbClr val="21212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Edge Image</a:t>
            </a:r>
            <a:br>
              <a:rPr lang="en" sz="1050">
                <a:solidFill>
                  <a:srgbClr val="21212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50">
                <a:solidFill>
                  <a:srgbClr val="21212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0.7307168165712729</a:t>
            </a:r>
            <a:br>
              <a:rPr lang="en" sz="1050">
                <a:solidFill>
                  <a:srgbClr val="21212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50">
                <a:solidFill>
                  <a:srgbClr val="21212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Train/Tune Split</a:t>
            </a:r>
            <a:br>
              <a:rPr lang="en" sz="1050">
                <a:solidFill>
                  <a:srgbClr val="21212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50">
                <a:solidFill>
                  <a:srgbClr val="21212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Full Image</a:t>
            </a:r>
            <a:br>
              <a:rPr lang="en" sz="1050">
                <a:solidFill>
                  <a:srgbClr val="21212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50">
                <a:solidFill>
                  <a:srgbClr val="21212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0.4143920595533499</a:t>
            </a:r>
            <a:br>
              <a:rPr lang="en" sz="1050">
                <a:solidFill>
                  <a:srgbClr val="21212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50">
                <a:solidFill>
                  <a:srgbClr val="21212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Edge Image</a:t>
            </a:r>
            <a:br>
              <a:rPr lang="en" sz="1050">
                <a:solidFill>
                  <a:srgbClr val="21212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50">
                <a:solidFill>
                  <a:srgbClr val="21212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0.37965260545905705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6321e8ce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6321e8ce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6350854ab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6350854ab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925"/>
            <a:ext cx="897600" cy="897600"/>
          </a:xfrm>
          <a:prstGeom prst="round1Rect">
            <a:avLst>
              <a:gd fmla="val 16667" name="adj"/>
            </a:avLst>
          </a:prstGeom>
          <a:solidFill>
            <a:srgbClr val="4285F4">
              <a:alpha val="38080"/>
            </a:srgbClr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4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4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044900"/>
            <a:ext cx="9144000" cy="4098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992075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60950" y="1120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2332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044900"/>
            <a:ext cx="9144000" cy="4098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60950" y="12135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2332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2332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0" y="992075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13.png"/><Relationship Id="rId7" Type="http://schemas.openxmlformats.org/officeDocument/2006/relationships/image" Target="../media/image18.png"/><Relationship Id="rId8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6.jpg"/><Relationship Id="rId5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ctrTitle"/>
          </p:nvPr>
        </p:nvSpPr>
        <p:spPr>
          <a:xfrm>
            <a:off x="261675" y="131975"/>
            <a:ext cx="8725200" cy="13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</a:rPr>
              <a:t>Development of Robust Image Classifiers for Geo-diverse Distributions</a:t>
            </a:r>
            <a:endParaRPr sz="3500">
              <a:solidFill>
                <a:schemeClr val="dk1"/>
              </a:solidFill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9400" y="1546801"/>
            <a:ext cx="3485200" cy="25812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/>
          <p:nvPr/>
        </p:nvSpPr>
        <p:spPr>
          <a:xfrm>
            <a:off x="366075" y="4393800"/>
            <a:ext cx="66240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 Shoop, Claire Danaher, Clayton Dembski, Saina Rezvani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134" name="Google Shape;134;p22"/>
          <p:cNvSpPr txBox="1"/>
          <p:nvPr>
            <p:ph idx="2" type="body"/>
          </p:nvPr>
        </p:nvSpPr>
        <p:spPr>
          <a:xfrm>
            <a:off x="4932050" y="6591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/>
              <a:t>Q&amp;A</a:t>
            </a:r>
            <a:endParaRPr sz="3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524" y="864903"/>
            <a:ext cx="5119751" cy="20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3"/>
          <p:cNvSpPr txBox="1"/>
          <p:nvPr/>
        </p:nvSpPr>
        <p:spPr>
          <a:xfrm>
            <a:off x="550400" y="381000"/>
            <a:ext cx="37389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evaluation form that the prof will hand out in-class</a:t>
            </a:r>
            <a:endParaRPr/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4900" y="623949"/>
            <a:ext cx="1136925" cy="1196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72002" y="1623850"/>
            <a:ext cx="1007475" cy="1007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oud-Storage.png" id="143" name="Google Shape;143;p23"/>
          <p:cNvPicPr preferRelativeResize="0"/>
          <p:nvPr/>
        </p:nvPicPr>
        <p:blipFill rotWithShape="1">
          <a:blip r:embed="rId6">
            <a:alphaModFix/>
          </a:blip>
          <a:srcRect b="5092" l="0" r="0" t="5092"/>
          <a:stretch/>
        </p:blipFill>
        <p:spPr>
          <a:xfrm>
            <a:off x="6064649" y="3814999"/>
            <a:ext cx="802200" cy="72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 txBox="1"/>
          <p:nvPr/>
        </p:nvSpPr>
        <p:spPr>
          <a:xfrm>
            <a:off x="6097050" y="3479000"/>
            <a:ext cx="7374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GCS</a:t>
            </a:r>
            <a:endParaRPr/>
          </a:p>
        </p:txBody>
      </p:sp>
      <p:pic>
        <p:nvPicPr>
          <p:cNvPr descr="Cloud-Machine-Learning.png" id="145" name="Google Shape;145;p23"/>
          <p:cNvPicPr preferRelativeResize="0"/>
          <p:nvPr/>
        </p:nvPicPr>
        <p:blipFill rotWithShape="1">
          <a:blip r:embed="rId7">
            <a:alphaModFix/>
          </a:blip>
          <a:srcRect b="5092" l="0" r="0" t="5092"/>
          <a:stretch/>
        </p:blipFill>
        <p:spPr>
          <a:xfrm>
            <a:off x="7162550" y="3815057"/>
            <a:ext cx="802200" cy="720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-Engine.png" id="146" name="Google Shape;146;p23"/>
          <p:cNvPicPr preferRelativeResize="0"/>
          <p:nvPr/>
        </p:nvPicPr>
        <p:blipFill rotWithShape="1">
          <a:blip r:embed="rId8">
            <a:alphaModFix/>
          </a:blip>
          <a:srcRect b="5092" l="0" r="0" t="5092"/>
          <a:stretch/>
        </p:blipFill>
        <p:spPr>
          <a:xfrm>
            <a:off x="4966752" y="3815078"/>
            <a:ext cx="802200" cy="72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 txBox="1"/>
          <p:nvPr/>
        </p:nvSpPr>
        <p:spPr>
          <a:xfrm>
            <a:off x="7105350" y="3427150"/>
            <a:ext cx="7374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ML engine</a:t>
            </a:r>
            <a:endParaRPr/>
          </a:p>
        </p:txBody>
      </p:sp>
      <p:sp>
        <p:nvSpPr>
          <p:cNvPr id="148" name="Google Shape;148;p23"/>
          <p:cNvSpPr txBox="1"/>
          <p:nvPr/>
        </p:nvSpPr>
        <p:spPr>
          <a:xfrm>
            <a:off x="4801975" y="3315675"/>
            <a:ext cx="7374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 engine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460950" y="1120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3050700" y="1539200"/>
            <a:ext cx="6093300" cy="31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effectiveness of </a:t>
            </a:r>
            <a:r>
              <a:rPr lang="en"/>
              <a:t>modern machine learning image classifiers is heavily dependent on the representativeness of the corpus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Commonly used image datasets are eurocentric and perform poorly on non-euro images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Motivation for this project was to explore modeling approaches that were less susceptible to this bias  </a:t>
            </a:r>
            <a:endParaRPr/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875" y="1233275"/>
            <a:ext cx="2730850" cy="13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875" y="2952250"/>
            <a:ext cx="2730850" cy="1846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460950" y="1120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Extraction </a:t>
            </a:r>
            <a:endParaRPr/>
          </a:p>
        </p:txBody>
      </p:sp>
      <p:sp>
        <p:nvSpPr>
          <p:cNvPr id="84" name="Google Shape;84;p15"/>
          <p:cNvSpPr txBox="1"/>
          <p:nvPr/>
        </p:nvSpPr>
        <p:spPr>
          <a:xfrm>
            <a:off x="460950" y="1088450"/>
            <a:ext cx="8321100" cy="38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Image Extraction</a:t>
            </a:r>
            <a:endParaRPr b="1"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Open Images Dataset is publically available data of text documents containing object labels and urls to images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Images extracted to GCP storage bucket via web scraping the urls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Raw Images</a:t>
            </a:r>
            <a:endParaRPr b="1"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1.2M color images with sizes as large as over 1200X1200 pixels of varying 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image dims dimensions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Image Subsets</a:t>
            </a:r>
            <a:endParaRPr b="1"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Train/Test: 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8 image 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classes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, 36,000 images from euro-centric training data set, split into training and testing data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Train/Tune: 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8 image classes, 36,000 images from euro-centric training data set for training, tuning data of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 250 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non-eurocentric images provided by Kaggle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460950" y="1120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Processing</a:t>
            </a: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6725" y="1178225"/>
            <a:ext cx="2661000" cy="266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8025" y="2395900"/>
            <a:ext cx="2661000" cy="2661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93025" y="1178225"/>
            <a:ext cx="3793500" cy="26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Dimension Reduction</a:t>
            </a: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Resize images to a smaller standardize dimensions of 256X256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Grayscale Images-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 Average RGB values per pixel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Edge Images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- Apply kernel transformations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71850" y="3638550"/>
            <a:ext cx="1810075" cy="138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460950" y="1120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Modeling- Convolutional Neural Network</a:t>
            </a:r>
            <a:endParaRPr/>
          </a:p>
        </p:txBody>
      </p:sp>
      <p:pic>
        <p:nvPicPr>
          <p:cNvPr id="99" name="Google Shape;99;p1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7325" y="3116950"/>
            <a:ext cx="3112001" cy="192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248400" y="1105025"/>
            <a:ext cx="5538900" cy="34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Layers</a:t>
            </a:r>
            <a:endParaRPr b="1" sz="20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1" lang="en" sz="1600">
                <a:solidFill>
                  <a:srgbClr val="000000"/>
                </a:solidFill>
              </a:rPr>
              <a:t>Convolutional(2) </a:t>
            </a:r>
            <a:r>
              <a:rPr lang="en" sz="1600">
                <a:solidFill>
                  <a:srgbClr val="000000"/>
                </a:solidFill>
              </a:rPr>
              <a:t>--- apply </a:t>
            </a:r>
            <a:r>
              <a:rPr lang="en" sz="1600">
                <a:solidFill>
                  <a:srgbClr val="222222"/>
                </a:solidFill>
              </a:rPr>
              <a:t>convolution operation to the input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1" lang="en" sz="1600">
                <a:solidFill>
                  <a:srgbClr val="000000"/>
                </a:solidFill>
              </a:rPr>
              <a:t>Max Pool(1) --- </a:t>
            </a:r>
            <a:r>
              <a:rPr lang="en" sz="1600">
                <a:solidFill>
                  <a:srgbClr val="000000"/>
                </a:solidFill>
              </a:rPr>
              <a:t>a 2x2 pooling filter across the previous layer and taking the max of the 4 values in the 2x2 filter</a:t>
            </a:r>
            <a:endParaRPr b="1"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1" lang="en" sz="1600">
                <a:solidFill>
                  <a:srgbClr val="000000"/>
                </a:solidFill>
              </a:rPr>
              <a:t>Dropout(1) --- </a:t>
            </a:r>
            <a:r>
              <a:rPr lang="en" sz="1600">
                <a:solidFill>
                  <a:srgbClr val="000000"/>
                </a:solidFill>
              </a:rPr>
              <a:t>reduce the possibility of overfitting</a:t>
            </a:r>
            <a:endParaRPr sz="16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Activation Functions</a:t>
            </a:r>
            <a:endParaRPr b="1" sz="20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1" lang="en" sz="1600">
                <a:solidFill>
                  <a:srgbClr val="000000"/>
                </a:solidFill>
              </a:rPr>
              <a:t>Hidden Layers</a:t>
            </a:r>
            <a:r>
              <a:rPr lang="en" sz="1600">
                <a:solidFill>
                  <a:srgbClr val="000000"/>
                </a:solidFill>
              </a:rPr>
              <a:t>- Relu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1" lang="en" sz="1600">
                <a:solidFill>
                  <a:srgbClr val="000000"/>
                </a:solidFill>
              </a:rPr>
              <a:t>Output Layer</a:t>
            </a:r>
            <a:r>
              <a:rPr lang="en" sz="1600">
                <a:solidFill>
                  <a:srgbClr val="000000"/>
                </a:solidFill>
              </a:rPr>
              <a:t>- Softmax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	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101" name="Google Shape;101;p17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7324" y="1105025"/>
            <a:ext cx="3112000" cy="1922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type="title"/>
          </p:nvPr>
        </p:nvSpPr>
        <p:spPr>
          <a:xfrm>
            <a:off x="460950" y="1120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</a:t>
            </a:r>
            <a:endParaRPr/>
          </a:p>
        </p:txBody>
      </p:sp>
      <p:sp>
        <p:nvSpPr>
          <p:cNvPr id="107" name="Google Shape;107;p18"/>
          <p:cNvSpPr txBox="1"/>
          <p:nvPr>
            <p:ph idx="1" type="body"/>
          </p:nvPr>
        </p:nvSpPr>
        <p:spPr>
          <a:xfrm>
            <a:off x="248400" y="1105025"/>
            <a:ext cx="8895900" cy="34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Open Images Data Set</a:t>
            </a:r>
            <a:endParaRPr b="1" sz="20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Images are extremely large and require pre-processing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Images are noisy real world images- multiple objects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Big Data Development Environment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Used Google Colab linked into google cloud bucket for development work via blob downloads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Code reformatted and deployed to the Google’s ML Engine for production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Working within the google cloud environment required a significant amount of technical troubleshooting and time investment 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Other Methods</a:t>
            </a:r>
            <a:endParaRPr b="1" sz="20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Our team explored generative models. These approaches proved problematic due to two factors: complexity of the images and size of the data set</a:t>
            </a: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460950" y="1120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Findings</a:t>
            </a:r>
            <a:endParaRPr/>
          </a:p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460950" y="1306325"/>
            <a:ext cx="8222100" cy="16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b="1" lang="en">
                <a:solidFill>
                  <a:schemeClr val="dk1"/>
                </a:solidFill>
              </a:rPr>
              <a:t>Hypothesis</a:t>
            </a:r>
            <a:r>
              <a:rPr lang="en"/>
              <a:t>- edged images would retain structure and remove noise and therefore would perform better on the tuning data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Results-</a:t>
            </a:r>
            <a:r>
              <a:rPr lang="en"/>
              <a:t>models tuned on the edge images performed better on euro images whereas the models tuned with the full images performed better on non-euro images</a:t>
            </a:r>
            <a:endParaRPr/>
          </a:p>
        </p:txBody>
      </p:sp>
      <p:graphicFrame>
        <p:nvGraphicFramePr>
          <p:cNvPr id="114" name="Google Shape;114;p19"/>
          <p:cNvGraphicFramePr/>
          <p:nvPr/>
        </p:nvGraphicFramePr>
        <p:xfrm>
          <a:off x="952500" y="314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{5D75ECD8-5866-4134-908A-3836E6049D9F}</a:tableStyleId>
              </a:tblPr>
              <a:tblGrid>
                <a:gridCol w="2413000"/>
                <a:gridCol w="2413000"/>
                <a:gridCol w="2413000"/>
              </a:tblGrid>
              <a:tr h="38160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Accuracy</a:t>
                      </a:r>
                      <a:endParaRPr b="1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Train/Test Images</a:t>
                      </a:r>
                      <a:endParaRPr b="1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Train/Tune Images</a:t>
                      </a:r>
                      <a:endParaRPr b="1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Full Images</a:t>
                      </a:r>
                      <a:endParaRPr b="1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72%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41%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Edge Images</a:t>
                      </a:r>
                      <a:endParaRPr b="1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73%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37%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460950" y="1120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Results- Train/Test Validation Set</a:t>
            </a:r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8675" y="1108325"/>
            <a:ext cx="3646424" cy="395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224" y="1108325"/>
            <a:ext cx="3731247" cy="395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460950" y="1120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Results- Train/Tune</a:t>
            </a:r>
            <a:endParaRPr/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1108325"/>
            <a:ext cx="3809414" cy="395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2414" y="1032125"/>
            <a:ext cx="3697369" cy="395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